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6"/>
  </p:handoutMasterIdLst>
  <p:sldIdLst>
    <p:sldId id="256" r:id="rId2"/>
    <p:sldId id="272" r:id="rId3"/>
    <p:sldId id="306" r:id="rId4"/>
    <p:sldId id="292" r:id="rId5"/>
    <p:sldId id="285" r:id="rId6"/>
    <p:sldId id="307" r:id="rId7"/>
    <p:sldId id="297" r:id="rId8"/>
    <p:sldId id="287" r:id="rId9"/>
    <p:sldId id="288" r:id="rId10"/>
    <p:sldId id="300" r:id="rId11"/>
    <p:sldId id="304" r:id="rId12"/>
    <p:sldId id="294" r:id="rId13"/>
    <p:sldId id="298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2" autoAdjust="0"/>
    <p:restoredTop sz="94681" autoAdjust="0"/>
  </p:normalViewPr>
  <p:slideViewPr>
    <p:cSldViewPr snapToGrid="0" snapToObjects="1">
      <p:cViewPr varScale="1">
        <p:scale>
          <a:sx n="109" d="100"/>
          <a:sy n="109" d="100"/>
        </p:scale>
        <p:origin x="16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6C160-7CB9-46B0-A389-72BB050D305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6533E-122E-4F3B-9B8D-DCF9536E7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2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bongiorno@mlschools.org" TargetMode="External"/><Relationship Id="rId2" Type="http://schemas.openxmlformats.org/officeDocument/2006/relationships/hyperlink" Target="mailto:kbritton@mlschool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12" Type="http://schemas.openxmlformats.org/officeDocument/2006/relationships/image" Target="../media/image2.png"/><Relationship Id="rId2" Type="http://schemas.openxmlformats.org/officeDocument/2006/relationships/video" Target="../media/media1.jpg"/><Relationship Id="rId1" Type="http://schemas.microsoft.com/office/2007/relationships/media" Target="../media/media1.jpg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ountainlakes-nj.finalform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47" y="2714714"/>
            <a:ext cx="2761905" cy="15437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17320"/>
          </a:xfrm>
        </p:spPr>
        <p:txBody>
          <a:bodyPr anchor="ctr">
            <a:normAutofit/>
          </a:bodyPr>
          <a:lstStyle/>
          <a:p>
            <a:r>
              <a:rPr lang="en-US" sz="6400" dirty="0" smtClean="0"/>
              <a:t>MLHS ATHLETICS</a:t>
            </a:r>
            <a:endParaRPr lang="en-US" sz="6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0691"/>
            <a:ext cx="6400800" cy="1248509"/>
          </a:xfrm>
        </p:spPr>
        <p:txBody>
          <a:bodyPr>
            <a:normAutofit lnSpcReduction="10000"/>
          </a:bodyPr>
          <a:lstStyle/>
          <a:p>
            <a:endParaRPr lang="en-US" sz="3600" dirty="0" smtClean="0">
              <a:solidFill>
                <a:srgbClr val="031F43"/>
              </a:solidFill>
            </a:endParaRPr>
          </a:p>
          <a:p>
            <a:r>
              <a:rPr lang="en-US" sz="3600" dirty="0" smtClean="0">
                <a:solidFill>
                  <a:srgbClr val="031F43"/>
                </a:solidFill>
              </a:rPr>
              <a:t>MEET THE COACHES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r>
              <a:rPr lang="en-US" sz="3600" dirty="0" smtClean="0">
                <a:solidFill>
                  <a:srgbClr val="031F43"/>
                </a:solidFill>
              </a:rPr>
              <a:t>NIGHT</a:t>
            </a:r>
          </a:p>
          <a:p>
            <a:endParaRPr lang="en-U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TO HANDLE ISSUES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80185" y="2189283"/>
            <a:ext cx="7772400" cy="4176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rgbClr val="031F43"/>
                </a:solidFill>
              </a:rPr>
              <a:t>IF THERE IS AN ISSUE – </a:t>
            </a:r>
          </a:p>
          <a:p>
            <a:pPr algn="l"/>
            <a:r>
              <a:rPr lang="en-US" sz="2800" dirty="0" smtClean="0">
                <a:solidFill>
                  <a:srgbClr val="031F43"/>
                </a:solidFill>
              </a:rPr>
              <a:t>YOU HAVE THE RIGHT TO COME TALK ABOUT IT</a:t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/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>USE THE “CHAIN OF COMMAND”</a:t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>  1. ATHLETE TO COACH</a:t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>  2. PARENT AND ATHLETE TO COACH</a:t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>  3. PARENT/ PLAYER TO ATHLETIC DIRECTOR</a:t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>  4. PARENT TO PRINCIPAL/ AD</a:t>
            </a:r>
            <a:br>
              <a:rPr lang="en-US" sz="2800" dirty="0" smtClean="0">
                <a:solidFill>
                  <a:srgbClr val="031F43"/>
                </a:solidFill>
              </a:rPr>
            </a:br>
            <a:r>
              <a:rPr lang="en-US" sz="2800" dirty="0" smtClean="0">
                <a:solidFill>
                  <a:srgbClr val="031F43"/>
                </a:solidFill>
              </a:rPr>
              <a:t/>
            </a:r>
            <a:br>
              <a:rPr lang="en-US" sz="2800" dirty="0" smtClean="0">
                <a:solidFill>
                  <a:srgbClr val="031F43"/>
                </a:solidFill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80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UPCOMING FALL EVENTS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7731" y="2362537"/>
            <a:ext cx="8836269" cy="365977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9/6 </a:t>
            </a:r>
            <a:r>
              <a:rPr lang="en-US" sz="2800" dirty="0" smtClean="0">
                <a:solidFill>
                  <a:schemeClr val="tx1"/>
                </a:solidFill>
              </a:rPr>
              <a:t>- Senior </a:t>
            </a:r>
            <a:r>
              <a:rPr lang="en-US" sz="2800" dirty="0">
                <a:solidFill>
                  <a:schemeClr val="tx1"/>
                </a:solidFill>
              </a:rPr>
              <a:t>Parent Night 7:30</a:t>
            </a:r>
          </a:p>
          <a:p>
            <a:r>
              <a:rPr lang="en-US" sz="2800" dirty="0">
                <a:solidFill>
                  <a:schemeClr val="tx1"/>
                </a:solidFill>
              </a:rPr>
              <a:t>9/13 </a:t>
            </a:r>
            <a:r>
              <a:rPr lang="en-US" sz="2800" dirty="0" smtClean="0">
                <a:solidFill>
                  <a:schemeClr val="tx1"/>
                </a:solidFill>
              </a:rPr>
              <a:t>- BTSN </a:t>
            </a:r>
            <a:r>
              <a:rPr lang="en-US" sz="2800" dirty="0">
                <a:solidFill>
                  <a:schemeClr val="tx1"/>
                </a:solidFill>
              </a:rPr>
              <a:t>7-9 </a:t>
            </a:r>
            <a:r>
              <a:rPr lang="en-US" sz="2800" dirty="0" smtClean="0">
                <a:solidFill>
                  <a:schemeClr val="tx1"/>
                </a:solidFill>
              </a:rPr>
              <a:t>pm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9/14 - Pep Rally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10/1  - Homecoming week begins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10/3 - Bonfire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10/2, 10/4, 10/5 - Evening Athletic Events @ Wilkins Field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10/25 - Talent Show 7:30 auditorium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711" y="2001543"/>
            <a:ext cx="83525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Lakers Sports Club has given out over $74,000 over the past 3 years.  Every sports team has received a grant including Cheer and Weight Room.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Thanks </a:t>
            </a:r>
            <a:r>
              <a:rPr lang="en-US" sz="2400" dirty="0"/>
              <a:t>to the generous contributions of the MLHS families, and local businesses, over the last 7 years the Lakers Sports Club was provided $35,000 in scholarships and grants of over $142,000.  Additionally, Lakers Sports Club donated $339,000 for the lights at Wilkins Field.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Please </a:t>
            </a:r>
            <a:r>
              <a:rPr lang="en-US" sz="2400" dirty="0"/>
              <a:t>take the time to renew your membership tonight or become a member of Lakers Sports Club.</a:t>
            </a:r>
          </a:p>
          <a:p>
            <a:pPr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24823" y="666107"/>
            <a:ext cx="4070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LAKERS SPORTS CLUB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353" y="2933005"/>
            <a:ext cx="4755931" cy="3573297"/>
          </a:xfrm>
          <a:ln w="38100" cmpd="sng">
            <a:noFill/>
          </a:ln>
        </p:spPr>
        <p:txBody>
          <a:bodyPr>
            <a:normAutofit/>
          </a:bodyPr>
          <a:lstStyle/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Tennis shed	   		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Indoor batting cage		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Soccer </a:t>
            </a:r>
            <a:r>
              <a:rPr lang="en-US" sz="2000" dirty="0" smtClean="0">
                <a:solidFill>
                  <a:schemeClr val="tx1"/>
                </a:solidFill>
              </a:rPr>
              <a:t>equipment     		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Hockey team </a:t>
            </a:r>
            <a:r>
              <a:rPr lang="en-US" sz="2000" dirty="0" smtClean="0">
                <a:solidFill>
                  <a:schemeClr val="tx1"/>
                </a:solidFill>
              </a:rPr>
              <a:t>equipment      	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Tennis windscreens		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Video </a:t>
            </a:r>
            <a:r>
              <a:rPr lang="en-US" sz="2000" dirty="0">
                <a:solidFill>
                  <a:schemeClr val="tx1"/>
                </a:solidFill>
              </a:rPr>
              <a:t>equipment and </a:t>
            </a:r>
            <a:r>
              <a:rPr lang="en-US" sz="2000" dirty="0" smtClean="0">
                <a:solidFill>
                  <a:schemeClr val="tx1"/>
                </a:solidFill>
              </a:rPr>
              <a:t>services     	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Soccer goals			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MIP plaques – team championship plaques + </a:t>
            </a:r>
            <a:r>
              <a:rPr lang="en-US" sz="2000" dirty="0" smtClean="0">
                <a:solidFill>
                  <a:schemeClr val="tx1"/>
                </a:solidFill>
              </a:rPr>
              <a:t>banners</a:t>
            </a:r>
          </a:p>
          <a:p>
            <a:pPr marL="301943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LAKERS SPORTS CLUB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70429" y="1345876"/>
            <a:ext cx="7057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73E87"/>
                </a:solidFill>
              </a:rPr>
              <a:t>DEFINES WHAT IS GREAT ABOUT THE COMMUNITY AND ITS RELATIONSHIP TO MLHS ATHLETICS</a:t>
            </a:r>
            <a:endParaRPr lang="en-US" sz="2400" b="1" dirty="0">
              <a:solidFill>
                <a:srgbClr val="073E87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387362" y="2933005"/>
            <a:ext cx="4686306" cy="3573297"/>
          </a:xfrm>
          <a:prstGeom prst="rect">
            <a:avLst/>
          </a:prstGeom>
          <a:ln w="3810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>
                <a:solidFill>
                  <a:schemeClr val="tx1"/>
                </a:solidFill>
              </a:rPr>
              <a:t>Baseball </a:t>
            </a:r>
            <a:r>
              <a:rPr lang="en-US" sz="2000" dirty="0" smtClean="0">
                <a:solidFill>
                  <a:schemeClr val="tx1"/>
                </a:solidFill>
              </a:rPr>
              <a:t>field drainage 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olution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Shooting machine for basketball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Reception for athletes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Ski team radios and jackets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Wrestling banners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Football chute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High jump pit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Golf team range finders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278" y="246184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Some recent items purchased thru LSC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PUBLIC SERVICE ANNOUNCEMENT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90032" y="1866305"/>
            <a:ext cx="7772400" cy="5132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PLEASE LEAVE YOUR DOGS AT HOME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c/o MLPD AND MLBOE.  THIS APPLIES TO ALL CONTESTS AND ALL FIELDS.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ALSO -  LEAVE PETS AT HOME FOR AWAY CONTESTS.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NJAC CONFERENCE RULE.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698" y="2338399"/>
            <a:ext cx="8633040" cy="38392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Patrick Brunner– </a:t>
            </a:r>
            <a:r>
              <a:rPr lang="en-US" i="1" u="sng" dirty="0" smtClean="0">
                <a:solidFill>
                  <a:schemeClr val="tx1"/>
                </a:solidFill>
              </a:rPr>
              <a:t>pbrunner@mlschools.org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Office phone:   973-335-4481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Katina Britton– Athletic Assistant - </a:t>
            </a:r>
            <a:r>
              <a:rPr lang="en-US" i="1" dirty="0">
                <a:solidFill>
                  <a:schemeClr val="tx1"/>
                </a:solidFill>
                <a:hlinkClick r:id="rId2"/>
              </a:rPr>
              <a:t>kbritton@mlschools.org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Paul </a:t>
            </a:r>
            <a:r>
              <a:rPr lang="en-US" dirty="0" err="1" smtClean="0">
                <a:solidFill>
                  <a:schemeClr val="tx1"/>
                </a:solidFill>
              </a:rPr>
              <a:t>Bongiorno</a:t>
            </a:r>
            <a:r>
              <a:rPr lang="en-US" dirty="0" smtClean="0">
                <a:solidFill>
                  <a:schemeClr val="tx1"/>
                </a:solidFill>
              </a:rPr>
              <a:t> - Athletic Trainer  - </a:t>
            </a:r>
            <a:r>
              <a:rPr lang="en-US" i="1" dirty="0" smtClean="0">
                <a:solidFill>
                  <a:schemeClr val="tx1"/>
                </a:solidFill>
                <a:hlinkClick r:id="rId3"/>
              </a:rPr>
              <a:t>pbongiorno@mlschools.org</a:t>
            </a:r>
            <a:endParaRPr lang="en-US" i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TWITTER  </a:t>
            </a:r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MLHS_Athletics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5124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ATHLETIC DEPARTMENT CONTACTS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5124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MLHS </a:t>
            </a:r>
            <a:r>
              <a:rPr lang="en-US" sz="3200" dirty="0" smtClean="0">
                <a:solidFill>
                  <a:schemeClr val="bg1"/>
                </a:solidFill>
              </a:rPr>
              <a:t>ATHLETICS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FALL HEAD COACHES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5458"/>
              </p:ext>
            </p:extLst>
          </p:nvPr>
        </p:nvGraphicFramePr>
        <p:xfrm>
          <a:off x="281356" y="2628897"/>
          <a:ext cx="8634043" cy="2950826"/>
        </p:xfrm>
        <a:graphic>
          <a:graphicData uri="http://schemas.openxmlformats.org/drawingml/2006/table">
            <a:tbl>
              <a:tblPr/>
              <a:tblGrid>
                <a:gridCol w="2457679">
                  <a:extLst>
                    <a:ext uri="{9D8B030D-6E8A-4147-A177-3AD203B41FA5}">
                      <a16:colId xmlns:a16="http://schemas.microsoft.com/office/drawing/2014/main" val="1662570696"/>
                    </a:ext>
                  </a:extLst>
                </a:gridCol>
                <a:gridCol w="2994459">
                  <a:extLst>
                    <a:ext uri="{9D8B030D-6E8A-4147-A177-3AD203B41FA5}">
                      <a16:colId xmlns:a16="http://schemas.microsoft.com/office/drawing/2014/main" val="2653127107"/>
                    </a:ext>
                  </a:extLst>
                </a:gridCol>
                <a:gridCol w="3181905">
                  <a:extLst>
                    <a:ext uri="{9D8B030D-6E8A-4147-A177-3AD203B41FA5}">
                      <a16:colId xmlns:a16="http://schemas.microsoft.com/office/drawing/2014/main" val="1177284947"/>
                    </a:ext>
                  </a:extLst>
                </a:gridCol>
              </a:tblGrid>
              <a:tr h="339581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CHEERLEADING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CORINNE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PRZYBOROWSKI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effectLst/>
                          <a:latin typeface="+mj-lt"/>
                        </a:rPr>
                        <a:t>cmprzyborowski@outlook.com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4693942"/>
                  </a:ext>
                </a:extLst>
              </a:tr>
              <a:tr h="31886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CROSS 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COUNTRY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VICKI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ALLISON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vallison@mlschools.org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4402240"/>
                  </a:ext>
                </a:extLst>
              </a:tr>
              <a:tr h="307731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CROSS </a:t>
                      </a: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COUNTRY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SUSAN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BESSIN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sbessin@mlschools.org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6111450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FIELD HOCKEY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COLEEN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BUCKLEY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cbuckley@mlschools.org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8865562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FOOTBALL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DARRELL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FUSCO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dfusco@mlschools.org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6549354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SOCCER BOYS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MARK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WALTERS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mwalters@mlschools.org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2569491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SOCCER GIRLS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PATRICK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BUTLER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pjbutler@mlschools.org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5832009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TENNIS GIRLS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GINNY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O'DONNELL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+mj-lt"/>
                        </a:rPr>
                        <a:t>modvlbod@optonline.net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2767001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VOLLEYBALL GIRLS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LINDA </a:t>
                      </a: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PETROZELLI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effectLst/>
                          <a:latin typeface="+mj-lt"/>
                        </a:rPr>
                        <a:t>summersoffalways@gmail.com</a:t>
                      </a:r>
                    </a:p>
                  </a:txBody>
                  <a:tcPr marL="28575" marR="28575" marT="19050" marB="1905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089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3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36137933184562437-110316MtLakesBS-1242.jpg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3483" y="1377413"/>
            <a:ext cx="2563452" cy="1922368"/>
          </a:xfrm>
        </p:spPr>
      </p:pic>
      <p:sp>
        <p:nvSpPr>
          <p:cNvPr id="5" name="TextBox 4"/>
          <p:cNvSpPr txBox="1"/>
          <p:nvPr/>
        </p:nvSpPr>
        <p:spPr>
          <a:xfrm>
            <a:off x="3394679" y="383235"/>
            <a:ext cx="394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</a:rPr>
              <a:t>FALL SPORTS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  <p:pic>
        <p:nvPicPr>
          <p:cNvPr id="7" name="Picture 6" descr="Cheer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963" y="1371266"/>
            <a:ext cx="2571352" cy="1928515"/>
          </a:xfrm>
          <a:prstGeom prst="rect">
            <a:avLst/>
          </a:prstGeom>
        </p:spPr>
      </p:pic>
      <p:pic>
        <p:nvPicPr>
          <p:cNvPr id="8" name="Picture 7" descr="JCooperMCXC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47" y="1364363"/>
            <a:ext cx="2580557" cy="1935418"/>
          </a:xfrm>
          <a:prstGeom prst="rect">
            <a:avLst/>
          </a:prstGeom>
        </p:spPr>
      </p:pic>
      <p:pic>
        <p:nvPicPr>
          <p:cNvPr id="11" name="Picture 10" descr="IzzyGMCStart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435" y="3460777"/>
            <a:ext cx="2343880" cy="1757910"/>
          </a:xfrm>
          <a:prstGeom prst="rect">
            <a:avLst/>
          </a:prstGeom>
        </p:spPr>
      </p:pic>
      <p:pic>
        <p:nvPicPr>
          <p:cNvPr id="12" name="Picture 11" descr="-039959a2b693e63b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83" y="3347774"/>
            <a:ext cx="1654719" cy="1870913"/>
          </a:xfrm>
          <a:prstGeom prst="rect">
            <a:avLst/>
          </a:prstGeom>
        </p:spPr>
      </p:pic>
      <p:pic>
        <p:nvPicPr>
          <p:cNvPr id="14" name="Picture 13" descr="otsi=SPER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915" y="5093742"/>
            <a:ext cx="2206174" cy="1793103"/>
          </a:xfrm>
          <a:prstGeom prst="rect">
            <a:avLst/>
          </a:prstGeom>
        </p:spPr>
      </p:pic>
      <p:pic>
        <p:nvPicPr>
          <p:cNvPr id="15" name="Picture 14" descr="FH1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639" y="5013686"/>
            <a:ext cx="2508324" cy="1779342"/>
          </a:xfrm>
          <a:prstGeom prst="rect">
            <a:avLst/>
          </a:prstGeom>
        </p:spPr>
      </p:pic>
      <p:pic>
        <p:nvPicPr>
          <p:cNvPr id="10" name="Picture 9" descr="ScoopandScore16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54" y="4981200"/>
            <a:ext cx="2763017" cy="18443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770" y="3355593"/>
            <a:ext cx="2761905" cy="1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OPENING HOME DATES</a:t>
            </a: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1740877" y="2626638"/>
            <a:ext cx="6400800" cy="2965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Girls Tennis		September 4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Girls Soccer		September 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Boys Soccer		September 6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Field Hockey		September 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Volleyball		September 11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Cross Country		September 13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Football		September 14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24100"/>
            <a:ext cx="7408333" cy="285785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FinalForms</a:t>
            </a:r>
            <a:r>
              <a:rPr lang="en-US" dirty="0" smtClean="0">
                <a:solidFill>
                  <a:schemeClr val="tx1"/>
                </a:solidFill>
              </a:rPr>
              <a:t> Initiative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www.mountainlakes-nj.finalforms.com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All forms electronically signed by parent and athlete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Paper copies of Physical and Health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istory update questionnaire are turned into nurse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When your column is all green you are cleared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PAPERWORK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Based Athletics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Largest classroom in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Goal is to create a safe, rewarding and competitive athletic experience for all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Comprehensive training program for our coaches to ensure this experience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1061504"/>
            <a:ext cx="2762250" cy="1428750"/>
          </a:xfrm>
        </p:spPr>
      </p:pic>
    </p:spTree>
    <p:extLst>
      <p:ext uri="{BB962C8B-B14F-4D97-AF65-F5344CB8AC3E}">
        <p14:creationId xmlns:p14="http://schemas.microsoft.com/office/powerpoint/2010/main" val="243451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621" y="2248628"/>
            <a:ext cx="7408333" cy="3976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All of our coaches are certified in: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Concussion awareness and prevention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Heat acclimatization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First Aid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CPR- AED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Fundamentals of Coaching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COACHES CERTIFICATIONS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221" y="2255560"/>
            <a:ext cx="8159262" cy="4154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 pledge to your team, family and self to avoid…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Alcohol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Drugs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Tobacco products ( including electronic or spit)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Signed by both parents and athletes on </a:t>
            </a:r>
            <a:r>
              <a:rPr lang="en-US" sz="2800" dirty="0" err="1" smtClean="0">
                <a:solidFill>
                  <a:schemeClr val="tx1"/>
                </a:solidFill>
              </a:rPr>
              <a:t>FinalForms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…Removal of the team for that season.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563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TRAINING RULES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90" y="5776597"/>
            <a:ext cx="2073710" cy="10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17220</TotalTime>
  <Words>442</Words>
  <Application>Microsoft Office PowerPoint</Application>
  <PresentationFormat>On-screen Show (4:3)</PresentationFormat>
  <Paragraphs>112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Candara</vt:lpstr>
      <vt:lpstr>Symbol</vt:lpstr>
      <vt:lpstr>Waveform</vt:lpstr>
      <vt:lpstr>MLHS ATHLETICS</vt:lpstr>
      <vt:lpstr>ATHLETIC DEPARTMENT CONTACTS</vt:lpstr>
      <vt:lpstr>MLHS ATHLETICS FALL HEAD COACHES</vt:lpstr>
      <vt:lpstr>PowerPoint Presentation</vt:lpstr>
      <vt:lpstr>OPENING HOME DATES</vt:lpstr>
      <vt:lpstr>PAPERWORK</vt:lpstr>
      <vt:lpstr>Education Based Athletics</vt:lpstr>
      <vt:lpstr>COACHES CERTIFICATIONS</vt:lpstr>
      <vt:lpstr>TRAINING RULES</vt:lpstr>
      <vt:lpstr>HOW TO HANDLE ISSUES </vt:lpstr>
      <vt:lpstr>UPCOMING FALL EVENTS</vt:lpstr>
      <vt:lpstr>PowerPoint Presentation</vt:lpstr>
      <vt:lpstr>LAKERS SPORTS CLUB</vt:lpstr>
      <vt:lpstr>PUBLIC SERVICE ANNOUNCEMENT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MLHS ATHLETICS</dc:title>
  <dc:creator>Tech Dep</dc:creator>
  <cp:lastModifiedBy>Katina Britton</cp:lastModifiedBy>
  <cp:revision>125</cp:revision>
  <cp:lastPrinted>2018-09-06T13:27:07Z</cp:lastPrinted>
  <dcterms:created xsi:type="dcterms:W3CDTF">2016-08-12T16:26:03Z</dcterms:created>
  <dcterms:modified xsi:type="dcterms:W3CDTF">2018-09-06T13:38:43Z</dcterms:modified>
</cp:coreProperties>
</file>